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VD%20Donji%20Andrijevci%20-%202024\Uredsko%20poslovanje%202024\DVD%20Donji%20Andrijevci%20-%20Statistika%20vatrogasnih%20intervencija%20za%201.1.%20do%2031.7.2024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VD%20Donji%20Andrijevci%20-%202024\Uredsko%20poslovanje%202024\DVD%20Donji%20Andrijevci%20-%20Statistika%20vatrogasnih%20intervencija%20za%201.1.%20do%2031.7.2024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VD%20Donji%20Andrijevci%20-%202024\Uredsko%20poslovanje%202024\DVD%20Donji%20Andrijevci%20-%20Statistika%20vatrogasnih%20intervencija%20za%201.1.%20do%2031.7.2024.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VD%20Donji%20Andrijevci%20-%202024\Uredsko%20poslovanje%202024\DVD%20Donji%20Andrijevci%20-%20Statistika%20vatrogasnih%20intervencija%20za%201.1.%20do%2031.7.2024.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VD%20Donji%20Andrijevci%20-%202024\Uredsko%20poslovanje%202024\DVD%20Donji%20Andrijevci%20-%20Statistika%20vatrogasnih%20intervencija%20za%201.1.%20do%2031.7.2024.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Vatrogasne intervencije </a:t>
            </a:r>
            <a:r>
              <a:rPr lang="hr-HR" dirty="0" smtClean="0"/>
              <a:t>od 1.1.-31.7.2024.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'Prema vrsti intervencije'!$A$2:$A$7</c:f>
              <c:strCache>
                <c:ptCount val="6"/>
                <c:pt idx="0">
                  <c:v>Požar na građevinama</c:v>
                </c:pt>
                <c:pt idx="1">
                  <c:v>Požar otvorenog prostora</c:v>
                </c:pt>
                <c:pt idx="2">
                  <c:v>Požar vozila</c:v>
                </c:pt>
                <c:pt idx="3">
                  <c:v>Tehnička intervencija</c:v>
                </c:pt>
                <c:pt idx="4">
                  <c:v>Požar dimnjaka</c:v>
                </c:pt>
                <c:pt idx="5">
                  <c:v>UKUPNO</c:v>
                </c:pt>
              </c:strCache>
            </c:strRef>
          </c:cat>
          <c:val>
            <c:numRef>
              <c:f>'Prema vrsti intervencije'!$N$2:$N$7</c:f>
              <c:numCache>
                <c:formatCode>0</c:formatCode>
                <c:ptCount val="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AD-4C24-B4E6-C77E8C50C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2395408"/>
        <c:axId val="1552388880"/>
      </c:barChart>
      <c:valAx>
        <c:axId val="155238888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95408"/>
        <c:crosses val="autoZero"/>
        <c:crossBetween val="between"/>
      </c:valAx>
      <c:catAx>
        <c:axId val="1552395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888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400" dirty="0"/>
              <a:t>Vatrogasne intervencije </a:t>
            </a:r>
            <a:r>
              <a:rPr lang="hr-HR" sz="1400" dirty="0" smtClean="0"/>
              <a:t>od 1.1.-31.7.2024. </a:t>
            </a:r>
            <a:endParaRPr lang="hr-HR" sz="1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62-4EE9-B2B4-9FF0FCE053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62-4EE9-B2B4-9FF0FCE053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62-4EE9-B2B4-9FF0FCE053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B62-4EE9-B2B4-9FF0FCE0536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62-4EE9-B2B4-9FF0FCE053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'Prema vrsti intervencije'!$A$2:$A$6</c:f>
              <c:strCache>
                <c:ptCount val="5"/>
                <c:pt idx="0">
                  <c:v>Požar na građevinama</c:v>
                </c:pt>
                <c:pt idx="1">
                  <c:v>Požar otvorenog prostora</c:v>
                </c:pt>
                <c:pt idx="2">
                  <c:v>Požar vozila</c:v>
                </c:pt>
                <c:pt idx="3">
                  <c:v>Tehnička intervencija</c:v>
                </c:pt>
                <c:pt idx="4">
                  <c:v>Požar dimnjaka</c:v>
                </c:pt>
              </c:strCache>
            </c:strRef>
          </c:cat>
          <c:val>
            <c:numRef>
              <c:f>'Prema vrsti intervencije'!$N$2:$N$6</c:f>
              <c:numCache>
                <c:formatCode>0</c:formatCode>
                <c:ptCount val="5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0F-48BD-BB73-2676B441277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B</a:t>
            </a:r>
            <a:r>
              <a:rPr lang="hr-HR" sz="1400" dirty="0"/>
              <a:t>ROJ UTROŠENIH RADNIH SATI PREMA VRSTI</a:t>
            </a:r>
            <a:r>
              <a:rPr lang="hr-HR" sz="1400" baseline="0" dirty="0"/>
              <a:t> </a:t>
            </a:r>
            <a:r>
              <a:rPr lang="hr-HR" sz="1400" baseline="0" dirty="0" smtClean="0"/>
              <a:t>INTERVENCIJE OD 1.1.-31.7.2024.</a:t>
            </a:r>
            <a:endParaRPr lang="en-US" sz="1400" dirty="0"/>
          </a:p>
        </c:rich>
      </c:tx>
      <c:layout>
        <c:manualLayout>
          <c:xMode val="edge"/>
          <c:yMode val="edge"/>
          <c:x val="0.10813070935984853"/>
          <c:y val="2.1411897124432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'Prema broju utrošenih sati'!$A$2:$A$7</c:f>
              <c:strCache>
                <c:ptCount val="6"/>
                <c:pt idx="0">
                  <c:v>Požar na građevinama</c:v>
                </c:pt>
                <c:pt idx="1">
                  <c:v>Požar otvorenog prostora</c:v>
                </c:pt>
                <c:pt idx="2">
                  <c:v>Požar vozila</c:v>
                </c:pt>
                <c:pt idx="3">
                  <c:v>Tehnička intervencija</c:v>
                </c:pt>
                <c:pt idx="4">
                  <c:v>Požar dimnjaka</c:v>
                </c:pt>
                <c:pt idx="5">
                  <c:v>UKUPNO [h]</c:v>
                </c:pt>
              </c:strCache>
            </c:strRef>
          </c:cat>
          <c:val>
            <c:numRef>
              <c:f>'Prema broju utrošenih sati'!$N$2:$N$7</c:f>
              <c:numCache>
                <c:formatCode>[h]:mm:ss;@</c:formatCode>
                <c:ptCount val="6"/>
                <c:pt idx="0">
                  <c:v>0.34097222222222223</c:v>
                </c:pt>
                <c:pt idx="1">
                  <c:v>1.0833333333333333</c:v>
                </c:pt>
                <c:pt idx="2">
                  <c:v>2.0638888888888891</c:v>
                </c:pt>
                <c:pt idx="3">
                  <c:v>0.99583333333333335</c:v>
                </c:pt>
                <c:pt idx="4">
                  <c:v>0.19097222222222221</c:v>
                </c:pt>
                <c:pt idx="5">
                  <c:v>4.6750000000000007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AB-4C7B-B1BD-98B92F9F5F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1552390512"/>
        <c:axId val="1552393232"/>
        <c:axId val="0"/>
      </c:bar3DChart>
      <c:catAx>
        <c:axId val="1552390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93232"/>
        <c:crosses val="autoZero"/>
        <c:auto val="1"/>
        <c:lblAlgn val="ctr"/>
        <c:lblOffset val="100"/>
        <c:noMultiLvlLbl val="0"/>
      </c:catAx>
      <c:valAx>
        <c:axId val="1552393232"/>
        <c:scaling>
          <c:orientation val="minMax"/>
        </c:scaling>
        <c:delete val="1"/>
        <c:axPos val="b"/>
        <c:numFmt formatCode="[h]:mm:ss;@" sourceLinked="1"/>
        <c:majorTickMark val="out"/>
        <c:minorTickMark val="none"/>
        <c:tickLblPos val="nextTo"/>
        <c:crossAx val="155239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Broj</a:t>
            </a:r>
            <a:r>
              <a:rPr lang="hr-HR" baseline="0" dirty="0"/>
              <a:t> vatrogasaca prema vrsti intervencije </a:t>
            </a:r>
            <a:endParaRPr lang="hr-HR" baseline="0" dirty="0" smtClean="0"/>
          </a:p>
          <a:p>
            <a:pPr>
              <a:defRPr/>
            </a:pPr>
            <a:r>
              <a:rPr lang="hr-HR" baseline="0" dirty="0" smtClean="0"/>
              <a:t>od 1.1.-31.7.2024.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'Prema broju vatrogasaca'!$A$2</c:f>
              <c:strCache>
                <c:ptCount val="1"/>
                <c:pt idx="0">
                  <c:v>Požar na građevinama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vatrogasaca'!$N$2</c:f>
              <c:numCache>
                <c:formatCode>0</c:formatCode>
                <c:ptCount val="1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A9-4E93-A0B7-4DD73DBA82A3}"/>
            </c:ext>
          </c:extLst>
        </c:ser>
        <c:ser>
          <c:idx val="1"/>
          <c:order val="1"/>
          <c:tx>
            <c:strRef>
              <c:f>'Prema broju vatrogasaca'!$A$3</c:f>
              <c:strCache>
                <c:ptCount val="1"/>
                <c:pt idx="0">
                  <c:v>Požar otvorenog prostora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vatrogasaca'!$N$3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E0E8-4DFB-B539-E84635B41102}"/>
            </c:ext>
          </c:extLst>
        </c:ser>
        <c:ser>
          <c:idx val="2"/>
          <c:order val="2"/>
          <c:tx>
            <c:strRef>
              <c:f>'Prema broju vatrogasaca'!$A$4</c:f>
              <c:strCache>
                <c:ptCount val="1"/>
                <c:pt idx="0">
                  <c:v>Požar vozila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vatrogasaca'!$N$4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E0E8-4DFB-B539-E84635B41102}"/>
            </c:ext>
          </c:extLst>
        </c:ser>
        <c:ser>
          <c:idx val="3"/>
          <c:order val="3"/>
          <c:tx>
            <c:strRef>
              <c:f>'Prema broju vatrogasaca'!$A$5</c:f>
              <c:strCache>
                <c:ptCount val="1"/>
                <c:pt idx="0">
                  <c:v>Tehnička intervencija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vatrogasaca'!$N$5</c:f>
              <c:numCache>
                <c:formatCode>0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E0E8-4DFB-B539-E84635B41102}"/>
            </c:ext>
          </c:extLst>
        </c:ser>
        <c:ser>
          <c:idx val="4"/>
          <c:order val="4"/>
          <c:tx>
            <c:strRef>
              <c:f>'Prema broju vatrogasaca'!$A$6</c:f>
              <c:strCache>
                <c:ptCount val="1"/>
                <c:pt idx="0">
                  <c:v>Požar dimnjaka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vatrogasaca'!$N$6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E0E8-4DFB-B539-E84635B41102}"/>
            </c:ext>
          </c:extLst>
        </c:ser>
        <c:ser>
          <c:idx val="5"/>
          <c:order val="5"/>
          <c:tx>
            <c:strRef>
              <c:f>'Prema broju vatrogasaca'!$A$7</c:f>
              <c:strCache>
                <c:ptCount val="1"/>
                <c:pt idx="0">
                  <c:v>Ostalo (ispumpavanje objekat)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vatrogasaca'!$N$7</c:f>
              <c:numCache>
                <c:formatCode>0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E0E8-4DFB-B539-E84635B41102}"/>
            </c:ext>
          </c:extLst>
        </c:ser>
        <c:ser>
          <c:idx val="6"/>
          <c:order val="6"/>
          <c:tx>
            <c:strRef>
              <c:f>'Prema broju vatrogasaca'!$A$8</c:f>
              <c:strCache>
                <c:ptCount val="1"/>
                <c:pt idx="0">
                  <c:v>UKUPNO [br. vatrogasaca]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'Prema broju vatrogasaca'!$N$8</c:f>
              <c:numCache>
                <c:formatCode>0</c:formatCode>
                <c:ptCount val="1"/>
                <c:pt idx="0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E0E8-4DFB-B539-E84635B411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52382896"/>
        <c:axId val="1552393776"/>
      </c:barChart>
      <c:catAx>
        <c:axId val="155238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93776"/>
        <c:crosses val="autoZero"/>
        <c:auto val="1"/>
        <c:lblAlgn val="ctr"/>
        <c:lblOffset val="100"/>
        <c:noMultiLvlLbl val="0"/>
      </c:catAx>
      <c:valAx>
        <c:axId val="155239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82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 dirty="0"/>
              <a:t>Vatrogasne intervencije po </a:t>
            </a:r>
          </a:p>
          <a:p>
            <a:pPr>
              <a:defRPr sz="1600"/>
            </a:pPr>
            <a:r>
              <a:rPr lang="hr-HR" sz="1600" dirty="0"/>
              <a:t>mjesecima </a:t>
            </a:r>
            <a:r>
              <a:rPr lang="hr-HR" sz="1600" dirty="0" smtClean="0"/>
              <a:t>od 1.1.-31.7.2024.</a:t>
            </a:r>
            <a:endParaRPr lang="hr-HR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5.3914260717410324E-2"/>
          <c:y val="0.25546296296296295"/>
          <c:w val="0.9155301837270341"/>
          <c:h val="0.37820975503062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'Prema vrsti intervencije'!$A$2</c:f>
              <c:strCache>
                <c:ptCount val="1"/>
                <c:pt idx="0">
                  <c:v>Požar na građevinama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'Prema vrsti intervencije'!$B$1:$M$1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'Prema vrsti intervencije'!$B$2:$M$2</c:f>
              <c:numCache>
                <c:formatCode>General</c:formatCode>
                <c:ptCount val="12"/>
                <c:pt idx="2" formatCode="0">
                  <c:v>1</c:v>
                </c:pt>
                <c:pt idx="6" formatCode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43-497A-B72B-6F70155D7F4A}"/>
            </c:ext>
          </c:extLst>
        </c:ser>
        <c:ser>
          <c:idx val="1"/>
          <c:order val="1"/>
          <c:tx>
            <c:strRef>
              <c:f>'Prema vrsti intervencije'!$A$3</c:f>
              <c:strCache>
                <c:ptCount val="1"/>
                <c:pt idx="0">
                  <c:v>Požar otvorenog prostora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'Prema vrsti intervencije'!$B$1:$M$1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'Prema vrsti intervencije'!$B$3:$M$3</c:f>
              <c:numCache>
                <c:formatCode>General</c:formatCode>
                <c:ptCount val="12"/>
                <c:pt idx="5" formatCode="0">
                  <c:v>1</c:v>
                </c:pt>
                <c:pt idx="6" formatCode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943-497A-B72B-6F70155D7F4A}"/>
            </c:ext>
          </c:extLst>
        </c:ser>
        <c:ser>
          <c:idx val="2"/>
          <c:order val="2"/>
          <c:tx>
            <c:strRef>
              <c:f>'Prema vrsti intervencije'!$A$4</c:f>
              <c:strCache>
                <c:ptCount val="1"/>
                <c:pt idx="0">
                  <c:v>Požar vozila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'Prema vrsti intervencije'!$B$1:$M$1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'Prema vrsti intervencije'!$B$4:$M$4</c:f>
              <c:numCache>
                <c:formatCode>General</c:formatCode>
                <c:ptCount val="12"/>
                <c:pt idx="2" formatCode="0">
                  <c:v>1</c:v>
                </c:pt>
                <c:pt idx="4" formatCode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943-497A-B72B-6F70155D7F4A}"/>
            </c:ext>
          </c:extLst>
        </c:ser>
        <c:ser>
          <c:idx val="3"/>
          <c:order val="3"/>
          <c:tx>
            <c:strRef>
              <c:f>'Prema vrsti intervencije'!$A$5</c:f>
              <c:strCache>
                <c:ptCount val="1"/>
                <c:pt idx="0">
                  <c:v>Tehnička intervencija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'Prema vrsti intervencije'!$B$1:$M$1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'Prema vrsti intervencije'!$B$5:$M$5</c:f>
              <c:numCache>
                <c:formatCode>General</c:formatCode>
                <c:ptCount val="12"/>
                <c:pt idx="0" formatCode="0">
                  <c:v>1</c:v>
                </c:pt>
                <c:pt idx="5" formatCode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943-497A-B72B-6F70155D7F4A}"/>
            </c:ext>
          </c:extLst>
        </c:ser>
        <c:ser>
          <c:idx val="4"/>
          <c:order val="4"/>
          <c:tx>
            <c:strRef>
              <c:f>'Prema vrsti intervencije'!$A$6</c:f>
              <c:strCache>
                <c:ptCount val="1"/>
                <c:pt idx="0">
                  <c:v>Požar dimnjaka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'Prema vrsti intervencije'!$B$1:$M$1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'Prema vrsti intervencije'!$B$6:$M$6</c:f>
              <c:numCache>
                <c:formatCode>0</c:formatCode>
                <c:ptCount val="1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943-497A-B72B-6F70155D7F4A}"/>
            </c:ext>
          </c:extLst>
        </c:ser>
        <c:ser>
          <c:idx val="5"/>
          <c:order val="5"/>
          <c:tx>
            <c:strRef>
              <c:f>'Prema vrsti intervencije'!#REF!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'Prema vrsti intervencije'!$B$1:$M$1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'Prema vrsti intervencije'!#REF!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B6-4FBE-927C-C2E8BF958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2394320"/>
        <c:axId val="1552385616"/>
      </c:barChart>
      <c:catAx>
        <c:axId val="155239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85616"/>
        <c:crosses val="autoZero"/>
        <c:auto val="1"/>
        <c:lblAlgn val="ctr"/>
        <c:lblOffset val="100"/>
        <c:noMultiLvlLbl val="0"/>
      </c:catAx>
      <c:valAx>
        <c:axId val="155238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5239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4583" y="5945772"/>
            <a:ext cx="5192886" cy="429491"/>
          </a:xfrm>
        </p:spPr>
        <p:txBody>
          <a:bodyPr/>
          <a:lstStyle/>
          <a:p>
            <a:r>
              <a:rPr lang="hr-HR" dirty="0" smtClean="0"/>
              <a:t>Donji Andrijevci, kolovoz 2024. godine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-504903" y="3479113"/>
            <a:ext cx="824405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Statistika </a:t>
            </a:r>
          </a:p>
          <a:p>
            <a:pPr algn="ctr"/>
            <a:r>
              <a:rPr lang="hr-HR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</a:t>
            </a:r>
            <a:r>
              <a:rPr lang="hr-HR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atrogasnih </a:t>
            </a:r>
            <a:r>
              <a:rPr lang="hr-HR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intervencija</a:t>
            </a:r>
            <a:endParaRPr lang="hr-HR" sz="40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hr-HR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</a:t>
            </a:r>
            <a:r>
              <a:rPr lang="hr-HR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 1.1.-31.7.2024.</a:t>
            </a:r>
            <a:endParaRPr lang="hr-HR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669" y="2753970"/>
            <a:ext cx="2773280" cy="3920552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504808" y="889343"/>
            <a:ext cx="9962501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hr-HR" sz="4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hr-HR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Dobrovoljno vatrogasno društvo</a:t>
            </a:r>
          </a:p>
          <a:p>
            <a:pPr algn="ctr"/>
            <a:r>
              <a:rPr lang="hr-HR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Donji Andrijevci</a:t>
            </a:r>
            <a:endParaRPr lang="hr-HR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915" y="188582"/>
            <a:ext cx="1252286" cy="140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6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B2E6E350-CC8E-4092-933C-04B9FAA012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876114"/>
              </p:ext>
            </p:extLst>
          </p:nvPr>
        </p:nvGraphicFramePr>
        <p:xfrm>
          <a:off x="526270" y="469669"/>
          <a:ext cx="6971810" cy="318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570" y="4871258"/>
            <a:ext cx="1199132" cy="1695198"/>
          </a:xfrm>
          <a:prstGeom prst="rect">
            <a:avLst/>
          </a:prstGeom>
        </p:spPr>
      </p:pic>
      <p:graphicFrame>
        <p:nvGraphicFramePr>
          <p:cNvPr id="6" name="Grafikon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8C44029-7857-439B-8D7D-D8BBAD42E0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0734098"/>
              </p:ext>
            </p:extLst>
          </p:nvPr>
        </p:nvGraphicFramePr>
        <p:xfrm>
          <a:off x="3785129" y="3823256"/>
          <a:ext cx="468824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193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570" y="4871258"/>
            <a:ext cx="1199132" cy="1695198"/>
          </a:xfrm>
          <a:prstGeom prst="rect">
            <a:avLst/>
          </a:prstGeom>
        </p:spPr>
      </p:pic>
      <p:graphicFrame>
        <p:nvGraphicFramePr>
          <p:cNvPr id="6" name="Grafikon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586C910-A7CB-4279-81C6-41DB411B7B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265567"/>
              </p:ext>
            </p:extLst>
          </p:nvPr>
        </p:nvGraphicFramePr>
        <p:xfrm>
          <a:off x="292083" y="3451186"/>
          <a:ext cx="5319007" cy="296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kon 8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DE597BA-A06D-4C41-B2AE-201C8D78F3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742780"/>
              </p:ext>
            </p:extLst>
          </p:nvPr>
        </p:nvGraphicFramePr>
        <p:xfrm>
          <a:off x="5773714" y="326351"/>
          <a:ext cx="5439105" cy="4409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381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570" y="4871258"/>
            <a:ext cx="1199132" cy="1695198"/>
          </a:xfrm>
          <a:prstGeom prst="rect">
            <a:avLst/>
          </a:prstGeom>
        </p:spPr>
      </p:pic>
      <p:graphicFrame>
        <p:nvGraphicFramePr>
          <p:cNvPr id="8" name="Grafikon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DEB1764-705B-4009-A3D6-9E7029C678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239580"/>
              </p:ext>
            </p:extLst>
          </p:nvPr>
        </p:nvGraphicFramePr>
        <p:xfrm>
          <a:off x="3120709" y="1016375"/>
          <a:ext cx="5884080" cy="452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67438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66</Words>
  <Application>Microsoft Office PowerPoint</Application>
  <PresentationFormat>Široki zaslon</PresentationFormat>
  <Paragraphs>14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Isječak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Microsoftov račun</dc:creator>
  <cp:lastModifiedBy>Microsoftov račun</cp:lastModifiedBy>
  <cp:revision>7</cp:revision>
  <dcterms:created xsi:type="dcterms:W3CDTF">2023-01-19T12:08:47Z</dcterms:created>
  <dcterms:modified xsi:type="dcterms:W3CDTF">2024-08-07T12:17:24Z</dcterms:modified>
</cp:coreProperties>
</file>